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352839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РМО </a:t>
            </a:r>
            <a:br>
              <a:rPr lang="ru-RU" sz="3600" b="1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</a:br>
            <a:r>
              <a:rPr lang="ru-RU" sz="3600" b="1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УЧИТЕЛЕЙ ИНОСТРАННОГО ЯЗЫКА</a:t>
            </a:r>
            <a:br>
              <a:rPr lang="ru-RU" sz="3600" b="1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</a:br>
            <a:r>
              <a:rPr lang="ru-RU" sz="3600" b="1" dirty="0">
                <a:solidFill>
                  <a:srgbClr val="002060"/>
                </a:solidFill>
                <a:latin typeface="Cambria" pitchFamily="18" charset="0"/>
                <a:ea typeface="+mn-ea"/>
                <a:cs typeface="+mn-cs"/>
              </a:rPr>
              <a:t>СИМФЕРОПОЛЬСКОГО  РАЙОНА</a:t>
            </a:r>
            <a:r>
              <a:rPr lang="ru-RU" sz="3600" dirty="0">
                <a:solidFill>
                  <a:srgbClr val="000000"/>
                </a:solidFill>
                <a:latin typeface="Cambria" pitchFamily="18" charset="0"/>
                <a:ea typeface="+mn-ea"/>
                <a:cs typeface="+mn-cs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Cambria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rgbClr val="000000"/>
                </a:solidFill>
                <a:latin typeface="Cambria" pitchFamily="18" charset="0"/>
              </a:rPr>
              <a:t>с. </a:t>
            </a:r>
            <a:r>
              <a:rPr lang="ru-RU" sz="1800" dirty="0" err="1">
                <a:solidFill>
                  <a:srgbClr val="000000"/>
                </a:solidFill>
                <a:latin typeface="Cambria" pitchFamily="18" charset="0"/>
              </a:rPr>
              <a:t>Новоселовка</a:t>
            </a:r>
            <a:endParaRPr lang="ru-RU" sz="1800" dirty="0">
              <a:solidFill>
                <a:srgbClr val="000000"/>
              </a:solidFill>
              <a:latin typeface="Cambria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rgbClr val="000000"/>
                </a:solidFill>
                <a:latin typeface="Cambria" pitchFamily="18" charset="0"/>
              </a:rPr>
              <a:t>  </a:t>
            </a:r>
            <a:r>
              <a:rPr lang="ru-RU" sz="1800" dirty="0" smtClean="0">
                <a:solidFill>
                  <a:srgbClr val="000000"/>
                </a:solidFill>
                <a:latin typeface="Cambria" pitchFamily="18" charset="0"/>
              </a:rPr>
              <a:t>январь </a:t>
            </a:r>
            <a:r>
              <a:rPr lang="ru-RU" sz="1800" dirty="0">
                <a:solidFill>
                  <a:srgbClr val="000000"/>
                </a:solidFill>
                <a:latin typeface="Cambria" pitchFamily="18" charset="0"/>
              </a:rPr>
              <a:t>2025 г.</a:t>
            </a:r>
            <a:endParaRPr lang="ru-RU" sz="1800" dirty="0">
              <a:solidFill>
                <a:prstClr val="white"/>
              </a:solidFill>
              <a:latin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228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Введение новых ЛЕ 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568"/>
          </a:xfrm>
        </p:spPr>
        <p:txBody>
          <a:bodyPr>
            <a:noAutofit/>
          </a:bodyPr>
          <a:lstStyle/>
          <a:p>
            <a:pPr lvl="0"/>
            <a:r>
              <a:rPr lang="ru-RU" sz="3600" dirty="0"/>
              <a:t>переведи  с русского языка на английский язык;</a:t>
            </a:r>
          </a:p>
          <a:p>
            <a:pPr lvl="0"/>
            <a:r>
              <a:rPr lang="ru-RU" sz="3600" dirty="0"/>
              <a:t>переведи с английского языка на русский;</a:t>
            </a:r>
          </a:p>
          <a:p>
            <a:pPr lvl="0"/>
            <a:r>
              <a:rPr lang="ru-RU" sz="3600" dirty="0"/>
              <a:t>соедини картинку и слово;</a:t>
            </a:r>
          </a:p>
          <a:p>
            <a:pPr lvl="0"/>
            <a:r>
              <a:rPr lang="ru-RU" sz="3600" dirty="0"/>
              <a:t>подпиши картинку;</a:t>
            </a:r>
          </a:p>
          <a:p>
            <a:pPr lvl="0"/>
            <a:r>
              <a:rPr lang="ru-RU" sz="3600" dirty="0"/>
              <a:t>з</a:t>
            </a:r>
            <a:r>
              <a:rPr lang="ru-RU" sz="3600" dirty="0" smtClean="0"/>
              <a:t>аполни </a:t>
            </a:r>
            <a:r>
              <a:rPr lang="ru-RU" sz="3600" dirty="0"/>
              <a:t>кроссворд, чайнворд;</a:t>
            </a:r>
          </a:p>
          <a:p>
            <a:r>
              <a:rPr lang="ru-RU" sz="3600" dirty="0"/>
              <a:t>р</a:t>
            </a:r>
            <a:r>
              <a:rPr lang="ru-RU" sz="3600" dirty="0" smtClean="0"/>
              <a:t>азгадай ребусы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34405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Этап закрепления и применения </a:t>
            </a:r>
            <a:r>
              <a:rPr lang="ru-RU" b="1" i="1" dirty="0" smtClean="0"/>
              <a:t>знаний </a:t>
            </a:r>
            <a:br>
              <a:rPr lang="ru-RU" b="1" i="1" dirty="0" smtClean="0"/>
            </a:br>
            <a:r>
              <a:rPr lang="ru-RU" b="1" i="1" dirty="0" smtClean="0"/>
              <a:t>предъявляется в форме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r>
              <a:rPr lang="ru-RU" sz="3600" dirty="0"/>
              <a:t>индивидуальных </a:t>
            </a:r>
            <a:r>
              <a:rPr lang="ru-RU" sz="3600" dirty="0" smtClean="0"/>
              <a:t>карточек </a:t>
            </a:r>
          </a:p>
          <a:p>
            <a:r>
              <a:rPr lang="ru-RU" sz="3600" dirty="0" smtClean="0"/>
              <a:t>игры </a:t>
            </a:r>
          </a:p>
          <a:p>
            <a:r>
              <a:rPr lang="ru-RU" sz="3600" dirty="0" smtClean="0"/>
              <a:t>парного </a:t>
            </a:r>
            <a:r>
              <a:rPr lang="ru-RU" sz="3600" dirty="0"/>
              <a:t>(группового) </a:t>
            </a:r>
            <a:r>
              <a:rPr lang="ru-RU" sz="3600" dirty="0" smtClean="0"/>
              <a:t>задания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880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435280" cy="4209331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творческая работа </a:t>
            </a:r>
          </a:p>
          <a:p>
            <a:r>
              <a:rPr lang="ru-RU" sz="3600" dirty="0" smtClean="0"/>
              <a:t>проведение </a:t>
            </a:r>
            <a:r>
              <a:rPr lang="ru-RU" sz="3600" dirty="0"/>
              <a:t>исследования, </a:t>
            </a:r>
            <a:r>
              <a:rPr lang="ru-RU" sz="3600" dirty="0" smtClean="0"/>
              <a:t>наблюдения</a:t>
            </a:r>
          </a:p>
          <a:p>
            <a:r>
              <a:rPr lang="ru-RU" sz="3600" dirty="0" smtClean="0"/>
              <a:t>составление кроссворда, ребуса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19793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/>
              <a:t>реализация поэтапной организации учебной деятельности с учетом уровня знаний, умений </a:t>
            </a:r>
            <a:r>
              <a:rPr lang="ru-RU" sz="4800" b="1" dirty="0"/>
              <a:t>повышает </a:t>
            </a:r>
            <a:r>
              <a:rPr lang="ru-RU" sz="4800" b="1" dirty="0" smtClean="0"/>
              <a:t>эффективность</a:t>
            </a:r>
          </a:p>
          <a:p>
            <a:pPr marL="0" indent="0" algn="ctr">
              <a:buNone/>
            </a:pPr>
            <a:r>
              <a:rPr lang="ru-RU" sz="4800" dirty="0"/>
              <a:t> индивидуального и дифференцированного </a:t>
            </a:r>
            <a:r>
              <a:rPr lang="ru-RU" sz="4800" dirty="0" smtClean="0"/>
              <a:t>подходов</a:t>
            </a:r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809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Подбирая задания к аудио, видео и печатному тексту, важно сделать их соревновательными, интересными, разнообразными по форме и содержанию, использовать опоры, подсказки, иллюстрации для снижения трудностей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94895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Образцы </a:t>
            </a:r>
            <a:r>
              <a:rPr lang="ru-RU" sz="4000" b="1" dirty="0"/>
              <a:t>заданий для </a:t>
            </a:r>
            <a:r>
              <a:rPr lang="ru-RU" sz="4000" b="1" dirty="0" err="1"/>
              <a:t>разноуровневых</a:t>
            </a:r>
            <a:r>
              <a:rPr lang="ru-RU" sz="4000" b="1" dirty="0"/>
              <a:t> групп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TAPESCRIPT</a:t>
            </a:r>
            <a:endParaRPr lang="ru-RU" dirty="0"/>
          </a:p>
          <a:p>
            <a:r>
              <a:rPr lang="en-US" b="1" i="1" dirty="0"/>
              <a:t>Interviewer.</a:t>
            </a:r>
            <a:r>
              <a:rPr lang="en-US" i="1" dirty="0"/>
              <a:t> </a:t>
            </a:r>
            <a:r>
              <a:rPr lang="en-US" dirty="0"/>
              <a:t>Margareta, what are the problems with alternative ways to make electricity?</a:t>
            </a:r>
            <a:endParaRPr lang="ru-RU" dirty="0"/>
          </a:p>
          <a:p>
            <a:r>
              <a:rPr lang="en-US" b="1" i="1" dirty="0"/>
              <a:t>Margareta:</a:t>
            </a:r>
            <a:r>
              <a:rPr lang="en-US" dirty="0"/>
              <a:t> Well. the biggest problem is that </a:t>
            </a:r>
            <a:r>
              <a:rPr lang="en-US" dirty="0" err="1"/>
              <a:t>thev</a:t>
            </a:r>
            <a:r>
              <a:rPr lang="en-US" dirty="0"/>
              <a:t> don't produce enough electricity. If you want a lot of electricity from solar power, for example, you need an enormous number of solar cell. </a:t>
            </a:r>
            <a:r>
              <a:rPr lang="en-US" dirty="0" err="1"/>
              <a:t>Thev</a:t>
            </a:r>
            <a:r>
              <a:rPr lang="en-US" dirty="0"/>
              <a:t> take up a lot of space and they are very ugly.</a:t>
            </a:r>
            <a:endParaRPr lang="ru-RU" dirty="0"/>
          </a:p>
          <a:p>
            <a:r>
              <a:rPr lang="en-US" b="1" i="1" dirty="0"/>
              <a:t>Interviewer</a:t>
            </a:r>
            <a:r>
              <a:rPr lang="en-US" i="1" dirty="0"/>
              <a:t>.</a:t>
            </a:r>
            <a:r>
              <a:rPr lang="en-US" dirty="0"/>
              <a:t> I see, yes. What about wind power?</a:t>
            </a:r>
            <a:endParaRPr lang="ru-RU" dirty="0"/>
          </a:p>
          <a:p>
            <a:r>
              <a:rPr lang="en-US" b="1" i="1" dirty="0"/>
              <a:t>Margareta</a:t>
            </a:r>
            <a:r>
              <a:rPr lang="en-US" i="1" dirty="0"/>
              <a:t>:</a:t>
            </a:r>
            <a:r>
              <a:rPr lang="en-US" dirty="0"/>
              <a:t> Well, it's the same problem with wind generators. You need a lot of wind generators to make enough electricity for a small town. And they are very, very noisy. Nobody wants to live near wind generators. And of course, we don't have wind all the time.</a:t>
            </a:r>
            <a:endParaRPr lang="ru-RU" dirty="0"/>
          </a:p>
          <a:p>
            <a:r>
              <a:rPr lang="en-US" b="1" i="1" dirty="0"/>
              <a:t>Interviewer</a:t>
            </a:r>
            <a:r>
              <a:rPr lang="en-US" i="1" dirty="0"/>
              <a:t>.</a:t>
            </a:r>
            <a:r>
              <a:rPr lang="en-US" dirty="0"/>
              <a:t> No. Are there other ways</a:t>
            </a:r>
            <a:r>
              <a:rPr lang="en-US" b="1" dirty="0"/>
              <a:t> to</a:t>
            </a:r>
            <a:r>
              <a:rPr lang="en-US" dirty="0"/>
              <a:t> make electricity?</a:t>
            </a:r>
            <a:endParaRPr lang="ru-RU" dirty="0"/>
          </a:p>
          <a:p>
            <a:r>
              <a:rPr lang="en-US" b="1" i="1" dirty="0"/>
              <a:t>Margareta:</a:t>
            </a:r>
            <a:r>
              <a:rPr lang="en-US" dirty="0"/>
              <a:t> Oh yes! We are experimenting, for example, with wave generators.</a:t>
            </a:r>
            <a:endParaRPr lang="ru-RU" dirty="0"/>
          </a:p>
          <a:p>
            <a:r>
              <a:rPr lang="en-US" b="1" i="1" dirty="0"/>
              <a:t>Interviewer</a:t>
            </a:r>
            <a:r>
              <a:rPr lang="en-US" b="1" dirty="0"/>
              <a:t>:</a:t>
            </a:r>
            <a:r>
              <a:rPr lang="en-US" dirty="0"/>
              <a:t> What are they?</a:t>
            </a:r>
            <a:endParaRPr lang="ru-RU" dirty="0"/>
          </a:p>
          <a:p>
            <a:r>
              <a:rPr lang="en-US" b="1" i="1" dirty="0"/>
              <a:t>Margareta:</a:t>
            </a:r>
            <a:r>
              <a:rPr lang="en-US" i="1" dirty="0"/>
              <a:t> </a:t>
            </a:r>
            <a:r>
              <a:rPr lang="en-US" dirty="0"/>
              <a:t>Well, wave generators use the power of the sea. As the sea moves backwards and forwards, it turns a generator. </a:t>
            </a:r>
            <a:endParaRPr lang="ru-RU" dirty="0"/>
          </a:p>
          <a:p>
            <a:r>
              <a:rPr lang="en-US" b="1" i="1" dirty="0"/>
              <a:t>Interviewer.</a:t>
            </a:r>
            <a:r>
              <a:rPr lang="en-US" dirty="0"/>
              <a:t> That's very clever!</a:t>
            </a:r>
            <a:endParaRPr lang="ru-RU" dirty="0"/>
          </a:p>
          <a:p>
            <a:r>
              <a:rPr lang="en-US" b="1" i="1" dirty="0"/>
              <a:t>Margareta</a:t>
            </a:r>
            <a:r>
              <a:rPr lang="en-US" i="1" dirty="0"/>
              <a:t>:</a:t>
            </a:r>
            <a:r>
              <a:rPr lang="en-US" dirty="0"/>
              <a:t> Yes. The problem is that the best place for a wave generator </a:t>
            </a:r>
            <a:r>
              <a:rPr lang="en-US" i="1" dirty="0"/>
              <a:t>is</a:t>
            </a:r>
            <a:r>
              <a:rPr lang="en-US" dirty="0"/>
              <a:t> at the mouth of a river. This makes it very difficult for ships. They can also cause floods.</a:t>
            </a:r>
            <a:endParaRPr lang="ru-RU" dirty="0"/>
          </a:p>
          <a:p>
            <a:r>
              <a:rPr lang="en-US" b="1" i="1" dirty="0"/>
              <a:t>Interviewer.</a:t>
            </a:r>
            <a:r>
              <a:rPr lang="en-US" dirty="0"/>
              <a:t> That's interesting. Does this mean it is impossible to use alternative ways to make electricity?</a:t>
            </a:r>
            <a:endParaRPr lang="ru-RU" dirty="0"/>
          </a:p>
          <a:p>
            <a:r>
              <a:rPr lang="en-US" b="1" i="1" dirty="0"/>
              <a:t>Margareta:</a:t>
            </a:r>
            <a:r>
              <a:rPr lang="en-US" i="1" dirty="0"/>
              <a:t> </a:t>
            </a:r>
            <a:r>
              <a:rPr lang="en-US" dirty="0"/>
              <a:t>Oh no! There are problems, but they are much cleaner than normal ways- Coal, for example, is very </a:t>
            </a:r>
            <a:r>
              <a:rPr lang="en-US" dirty="0" smtClean="0"/>
              <a:t>dirty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65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Tourist</a:t>
            </a:r>
            <a:r>
              <a:rPr lang="en-US" dirty="0"/>
              <a:t>, a body, snow, police, archeologists, 4000 years ago.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b="1" dirty="0"/>
              <a:t>WALKERS FIND MYSTERY BODY IN THE </a:t>
            </a:r>
            <a:r>
              <a:rPr lang="en-US" b="1" dirty="0" smtClean="0"/>
              <a:t>ALPS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en-US" i="1" dirty="0" smtClean="0"/>
              <a:t>LAST </a:t>
            </a:r>
            <a:r>
              <a:rPr lang="en-US" i="1" dirty="0"/>
              <a:t>THURSDAY, two people discovered a body in the snow on the border of Italy and Austria. Helmut and Erika Simon found an axe, a bow and twelve arrows near the body. The body had, boots on, filled with grass. </a:t>
            </a:r>
            <a:r>
              <a:rPr lang="en-US" i="1" dirty="0" err="1"/>
              <a:t>Mr</a:t>
            </a:r>
            <a:r>
              <a:rPr lang="en-US" i="1" dirty="0"/>
              <a:t> and </a:t>
            </a:r>
            <a:r>
              <a:rPr lang="en-US" i="1" dirty="0" err="1"/>
              <a:t>Mrs</a:t>
            </a:r>
            <a:r>
              <a:rPr lang="en-US" i="1" dirty="0"/>
              <a:t> Simon called the police immediately. Archaeologists also went to see the body. They think the body is probably over4,000 years old. Dust from a sandstorm melted the snow over the body. Archaeologists from Rome and Vienna say that the body can tell us a lot about life thousands of years ago. The body is one of the most important discoveries for a long time. In 1950, archaeologists found some bodies in Denmark. They were also over 4,000 years old.</a:t>
            </a:r>
            <a:endParaRPr lang="ru-RU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365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Не бывает вообще слабых учеников. У каждого есть сильные </a:t>
            </a:r>
            <a:r>
              <a:rPr lang="ru-RU" dirty="0" smtClean="0"/>
              <a:t>стороны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Если ученик будет знать свои индивидуальные особенности, то сможет реализовать свои сильные стороны с максимальной выгодой для </a:t>
            </a:r>
            <a:r>
              <a:rPr lang="ru-RU" dirty="0" smtClean="0"/>
              <a:t>себя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Создание благоприятных условий для проявления способностей слабых </a:t>
            </a:r>
            <a:r>
              <a:rPr lang="ru-RU" dirty="0" smtClean="0"/>
              <a:t>учеников способствуют </a:t>
            </a:r>
            <a:r>
              <a:rPr lang="ru-RU" dirty="0"/>
              <a:t>реализации положительных ожиданий ученика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575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2664296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buNone/>
            </a:pPr>
            <a:r>
              <a:rPr lang="ru-RU" sz="6000" b="1" dirty="0">
                <a:solidFill>
                  <a:srgbClr val="C00000"/>
                </a:solidFill>
                <a:latin typeface="Monotype Corsiva" pitchFamily="66" charset="0"/>
              </a:rPr>
              <a:t>СПАСИБО </a:t>
            </a:r>
            <a:endParaRPr lang="ru-RU" sz="60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0" lv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ЗА </a:t>
            </a:r>
          </a:p>
          <a:p>
            <a:pPr marL="0" lv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ВНИМАНИЕ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svitolk1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500438"/>
            <a:ext cx="2851280" cy="2428868"/>
          </a:xfrm>
          <a:prstGeom prst="rect">
            <a:avLst/>
          </a:prstGeom>
          <a:scene3d>
            <a:camera prst="orthographicFront">
              <a:rot lat="0" lon="20999997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1782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GAalenBold" pitchFamily="2" charset="0"/>
              </a:rPr>
              <a:t>Применение </a:t>
            </a:r>
            <a:r>
              <a:rPr lang="ru-RU" dirty="0" err="1">
                <a:latin typeface="AGAalenBold" pitchFamily="2" charset="0"/>
              </a:rPr>
              <a:t>разноуровневого</a:t>
            </a:r>
            <a:r>
              <a:rPr lang="ru-RU" dirty="0">
                <a:latin typeface="AGAalenBold" pitchFamily="2" charset="0"/>
              </a:rPr>
              <a:t> подхода </a:t>
            </a:r>
            <a:r>
              <a:rPr lang="ru-RU" dirty="0" smtClean="0">
                <a:latin typeface="AGAalenBold" pitchFamily="2" charset="0"/>
              </a:rPr>
              <a:t>  в </a:t>
            </a:r>
            <a:r>
              <a:rPr lang="ru-RU" dirty="0">
                <a:latin typeface="AGAalenBold" pitchFamily="2" charset="0"/>
              </a:rPr>
              <a:t>обучении иностранным языкам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12976"/>
            <a:ext cx="6194402" cy="3204000"/>
          </a:xfrm>
        </p:spPr>
      </p:pic>
    </p:spTree>
    <p:extLst>
      <p:ext uri="{BB962C8B-B14F-4D97-AF65-F5344CB8AC3E}">
        <p14:creationId xmlns:p14="http://schemas.microsoft.com/office/powerpoint/2010/main" val="704082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GAalenBold" pitchFamily="2" charset="0"/>
              </a:rPr>
              <a:t>ПЛАН</a:t>
            </a:r>
            <a:endParaRPr lang="ru-RU" dirty="0">
              <a:latin typeface="AGAalenBold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/>
              <a:t>1. Актуальность </a:t>
            </a:r>
            <a:r>
              <a:rPr lang="ru-RU" dirty="0" err="1"/>
              <a:t>разноуровневого</a:t>
            </a:r>
            <a:r>
              <a:rPr lang="ru-RU" dirty="0"/>
              <a:t> обучения и его преимущества. Задачи, решаемые при помощи данного вида обучения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Система работы по технологии </a:t>
            </a:r>
            <a:r>
              <a:rPr lang="ru-RU" dirty="0" smtClean="0"/>
              <a:t>      </a:t>
            </a:r>
            <a:r>
              <a:rPr lang="ru-RU" dirty="0" err="1" smtClean="0"/>
              <a:t>разноуровневого</a:t>
            </a:r>
            <a:r>
              <a:rPr lang="ru-RU" dirty="0" smtClean="0"/>
              <a:t> </a:t>
            </a:r>
            <a:r>
              <a:rPr lang="ru-RU" dirty="0"/>
              <a:t>обучения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Пути реализации </a:t>
            </a:r>
            <a:r>
              <a:rPr lang="ru-RU" dirty="0" err="1"/>
              <a:t>разноуровневого</a:t>
            </a:r>
            <a:r>
              <a:rPr lang="ru-RU" dirty="0"/>
              <a:t> обучения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Методы и приёмы реализации </a:t>
            </a:r>
            <a:r>
              <a:rPr lang="ru-RU" dirty="0" err="1"/>
              <a:t>разноуровневого</a:t>
            </a:r>
            <a:r>
              <a:rPr lang="ru-RU" dirty="0"/>
              <a:t> обучения 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/>
              <a:t>. Планирование занятия в </a:t>
            </a:r>
            <a:r>
              <a:rPr lang="ru-RU" dirty="0" err="1"/>
              <a:t>разноуровневой</a:t>
            </a:r>
            <a:r>
              <a:rPr lang="ru-RU" dirty="0"/>
              <a:t> группе</a:t>
            </a:r>
          </a:p>
        </p:txBody>
      </p:sp>
    </p:spTree>
    <p:extLst>
      <p:ext uri="{BB962C8B-B14F-4D97-AF65-F5344CB8AC3E}">
        <p14:creationId xmlns:p14="http://schemas.microsoft.com/office/powerpoint/2010/main" val="603173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err="1">
                <a:solidFill>
                  <a:prstClr val="black"/>
                </a:solidFill>
                <a:ea typeface="+mn-ea"/>
                <a:cs typeface="+mn-cs"/>
              </a:rPr>
              <a:t>Разноуровневое</a:t>
            </a:r>
            <a:r>
              <a:rPr lang="ru-RU" sz="4800" b="1" dirty="0">
                <a:solidFill>
                  <a:prstClr val="black"/>
                </a:solidFill>
                <a:ea typeface="+mn-ea"/>
                <a:cs typeface="+mn-cs"/>
              </a:rPr>
              <a:t> обучение –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это </a:t>
            </a:r>
            <a:r>
              <a:rPr lang="ru-RU" sz="4400" dirty="0"/>
              <a:t>педагогическая технология организации </a:t>
            </a:r>
            <a:r>
              <a:rPr lang="ru-RU" sz="4400" dirty="0" smtClean="0"/>
              <a:t>учебно-воспитательного </a:t>
            </a:r>
            <a:r>
              <a:rPr lang="ru-RU" sz="4400" dirty="0"/>
              <a:t>процесса, предполагающая обучение в одном классе детей с</a:t>
            </a:r>
            <a:r>
              <a:rPr lang="ru-RU" sz="4400" dirty="0" smtClean="0"/>
              <a:t> </a:t>
            </a:r>
            <a:r>
              <a:rPr lang="ru-RU" sz="4400" dirty="0"/>
              <a:t>разными способностями.</a:t>
            </a:r>
          </a:p>
        </p:txBody>
      </p:sp>
    </p:spTree>
    <p:extLst>
      <p:ext uri="{BB962C8B-B14F-4D97-AF65-F5344CB8AC3E}">
        <p14:creationId xmlns:p14="http://schemas.microsoft.com/office/powerpoint/2010/main" val="3797051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7214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err="1"/>
              <a:t>Разноуровневое</a:t>
            </a:r>
            <a:r>
              <a:rPr lang="ru-RU" sz="4000" dirty="0"/>
              <a:t> обучение даёт возможность каждому ребёнку овладевать учебным материалом образовательной программы на разном уровне, но не ниже базового, в зависимости от способностей и индивидуальных особенностей личности каждого </a:t>
            </a:r>
            <a:r>
              <a:rPr lang="ru-RU" sz="4000" dirty="0" smtClean="0"/>
              <a:t>учащегося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49849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ЦЕЛЬ-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2453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5200" dirty="0"/>
              <a:t>обеспечить усвоение учебного материала каждым учеником в зоне его ближайшего развития на основе особенностей его субъектного </a:t>
            </a:r>
            <a:r>
              <a:rPr lang="ru-RU" sz="5200" dirty="0" smtClean="0"/>
              <a:t>опыта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459285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ОРИЕНТИР НА 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u="sng" dirty="0"/>
              <a:t>особенности личностно-смысловой сферы</a:t>
            </a:r>
            <a:r>
              <a:rPr lang="ru-RU" dirty="0"/>
              <a:t>; 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u="sng" dirty="0" smtClean="0"/>
              <a:t>особенности </a:t>
            </a:r>
            <a:r>
              <a:rPr lang="ru-RU" u="sng" dirty="0"/>
              <a:t>психического развития </a:t>
            </a:r>
            <a:endParaRPr lang="ru-RU" u="sng" dirty="0" smtClean="0"/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/>
              <a:t>особенности памяти, мышления, восприятия, умения регулировать свою эмоциональную сферу и </a:t>
            </a:r>
            <a:r>
              <a:rPr lang="ru-RU" dirty="0" err="1"/>
              <a:t>др</a:t>
            </a:r>
            <a:r>
              <a:rPr lang="ru-RU" dirty="0"/>
              <a:t>); 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u="sng" dirty="0" smtClean="0"/>
              <a:t>уровень </a:t>
            </a:r>
            <a:r>
              <a:rPr lang="ru-RU" u="sng" dirty="0" err="1"/>
              <a:t>обученности</a:t>
            </a:r>
            <a:r>
              <a:rPr lang="ru-RU" u="sng" dirty="0"/>
              <a:t> </a:t>
            </a:r>
            <a:r>
              <a:rPr lang="ru-RU" dirty="0"/>
              <a:t>в рамках определенного предмета (сформированные у школьников знания, способы деятельности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6148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Широко применяется на разных этапах учебного процесса: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507288" cy="453650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ru-RU" sz="3800" dirty="0"/>
              <a:t>изучение нового материала;   </a:t>
            </a:r>
            <a:r>
              <a:rPr lang="ru-RU" sz="3800" dirty="0" smtClean="0"/>
              <a:t>     </a:t>
            </a:r>
          </a:p>
          <a:p>
            <a:pPr>
              <a:lnSpc>
                <a:spcPct val="120000"/>
              </a:lnSpc>
            </a:pPr>
            <a:r>
              <a:rPr lang="ru-RU" sz="3800" dirty="0" smtClean="0"/>
              <a:t>дифференцированная </a:t>
            </a:r>
            <a:r>
              <a:rPr lang="ru-RU" sz="3800" dirty="0"/>
              <a:t>домашняя работа;         </a:t>
            </a:r>
            <a:endParaRPr lang="ru-RU" sz="3800" dirty="0" smtClean="0"/>
          </a:p>
          <a:p>
            <a:pPr>
              <a:lnSpc>
                <a:spcPct val="120000"/>
              </a:lnSpc>
            </a:pPr>
            <a:r>
              <a:rPr lang="ru-RU" sz="3800" dirty="0" smtClean="0"/>
              <a:t>учет </a:t>
            </a:r>
            <a:r>
              <a:rPr lang="ru-RU" sz="3800" dirty="0"/>
              <a:t>знаний на уроке;          </a:t>
            </a:r>
            <a:endParaRPr lang="ru-RU" sz="3800" dirty="0" smtClean="0"/>
          </a:p>
          <a:p>
            <a:pPr>
              <a:lnSpc>
                <a:spcPct val="120000"/>
              </a:lnSpc>
            </a:pPr>
            <a:r>
              <a:rPr lang="ru-RU" sz="3800" dirty="0" smtClean="0"/>
              <a:t>текущая </a:t>
            </a:r>
            <a:r>
              <a:rPr lang="ru-RU" sz="3800" dirty="0"/>
              <a:t>проверка усвоения пройденного материала;          </a:t>
            </a:r>
            <a:endParaRPr lang="ru-RU" sz="3800" dirty="0" smtClean="0"/>
          </a:p>
          <a:p>
            <a:pPr>
              <a:lnSpc>
                <a:spcPct val="120000"/>
              </a:lnSpc>
            </a:pPr>
            <a:r>
              <a:rPr lang="ru-RU" sz="3800" dirty="0" smtClean="0"/>
              <a:t>самостоятельные </a:t>
            </a:r>
            <a:r>
              <a:rPr lang="ru-RU" sz="3800" dirty="0"/>
              <a:t>и контрольные работы; </a:t>
            </a:r>
            <a:endParaRPr lang="ru-RU" sz="3800" dirty="0" smtClean="0"/>
          </a:p>
          <a:p>
            <a:pPr>
              <a:lnSpc>
                <a:spcPct val="120000"/>
              </a:lnSpc>
            </a:pPr>
            <a:r>
              <a:rPr lang="ru-RU" sz="3800" dirty="0" smtClean="0"/>
              <a:t>организация </a:t>
            </a:r>
            <a:r>
              <a:rPr lang="ru-RU" sz="3800" dirty="0"/>
              <a:t>работы над ошибками; </a:t>
            </a:r>
            <a:endParaRPr lang="ru-RU" sz="3800" dirty="0" smtClean="0"/>
          </a:p>
          <a:p>
            <a:pPr>
              <a:lnSpc>
                <a:spcPct val="120000"/>
              </a:lnSpc>
            </a:pPr>
            <a:r>
              <a:rPr lang="ru-RU" sz="3800" dirty="0" smtClean="0"/>
              <a:t>уроки закрепления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365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Этап изложения новых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подготовить дополнительный материал в виде </a:t>
            </a:r>
            <a:r>
              <a:rPr lang="ru-RU" dirty="0" smtClean="0"/>
              <a:t>сообщений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подготовить самостоятельно некоторые вопросы нового материала и самим рассказать об этом </a:t>
            </a:r>
            <a:r>
              <a:rPr lang="ru-RU" dirty="0" smtClean="0"/>
              <a:t>одноклассникам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подготовить </a:t>
            </a:r>
            <a:r>
              <a:rPr lang="ru-RU" dirty="0"/>
              <a:t>наглядные пособия (рисунки, таблицы, схемы и т. 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696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662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РМО  УЧИТЕЛЕЙ ИНОСТРАННОГО ЯЗЫКА СИМФЕРОПОЛЬСКОГО  РАЙОНА </vt:lpstr>
      <vt:lpstr>Применение разноуровневого подхода   в обучении иностранным языкам </vt:lpstr>
      <vt:lpstr>ПЛАН</vt:lpstr>
      <vt:lpstr>Разноуровневое обучение –</vt:lpstr>
      <vt:lpstr>Презентация PowerPoint</vt:lpstr>
      <vt:lpstr>ЦЕЛЬ-</vt:lpstr>
      <vt:lpstr>ОРИЕНТИР НА :</vt:lpstr>
      <vt:lpstr>Широко применяется на разных этапах учебного процесса:</vt:lpstr>
      <vt:lpstr>Этап изложения новых знаний</vt:lpstr>
      <vt:lpstr>Введение новых ЛЕ :</vt:lpstr>
      <vt:lpstr>Этап закрепления и применения знаний  предъявляется в форме :</vt:lpstr>
      <vt:lpstr>Домашнее задание:</vt:lpstr>
      <vt:lpstr>Презентация PowerPoint</vt:lpstr>
      <vt:lpstr>Презентация PowerPoint</vt:lpstr>
      <vt:lpstr> Образцы заданий для разноуровневых групп </vt:lpstr>
      <vt:lpstr> Tourist, a body, snow, police, archeologists, 4000 years ago.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РМО  УЧИТЕЛЕЙ ИНОСТРАННОГО ЯЗЫКА СИМФЕРОПОЛЬСКОГО  РАЙОНА </dc:title>
  <dc:creator>Людмила</dc:creator>
  <cp:lastModifiedBy>Людмила</cp:lastModifiedBy>
  <cp:revision>18</cp:revision>
  <dcterms:created xsi:type="dcterms:W3CDTF">2025-01-19T11:07:20Z</dcterms:created>
  <dcterms:modified xsi:type="dcterms:W3CDTF">2025-01-19T13:02:02Z</dcterms:modified>
</cp:coreProperties>
</file>